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0" r:id="rId3"/>
    <p:sldId id="258" r:id="rId4"/>
    <p:sldId id="259" r:id="rId5"/>
    <p:sldId id="284" r:id="rId6"/>
    <p:sldId id="290" r:id="rId7"/>
    <p:sldId id="261" r:id="rId8"/>
    <p:sldId id="265" r:id="rId9"/>
    <p:sldId id="272" r:id="rId10"/>
    <p:sldId id="310" r:id="rId11"/>
    <p:sldId id="315" r:id="rId12"/>
    <p:sldId id="316" r:id="rId13"/>
    <p:sldId id="292" r:id="rId14"/>
    <p:sldId id="262" r:id="rId15"/>
    <p:sldId id="263" r:id="rId16"/>
    <p:sldId id="309" r:id="rId17"/>
    <p:sldId id="313" r:id="rId18"/>
    <p:sldId id="314" r:id="rId19"/>
    <p:sldId id="266" r:id="rId20"/>
    <p:sldId id="267" r:id="rId21"/>
    <p:sldId id="311" r:id="rId22"/>
    <p:sldId id="268" r:id="rId23"/>
    <p:sldId id="305" r:id="rId24"/>
    <p:sldId id="294" r:id="rId25"/>
    <p:sldId id="286" r:id="rId26"/>
    <p:sldId id="287" r:id="rId27"/>
    <p:sldId id="275" r:id="rId28"/>
    <p:sldId id="276" r:id="rId29"/>
    <p:sldId id="274" r:id="rId30"/>
    <p:sldId id="285" r:id="rId31"/>
    <p:sldId id="288" r:id="rId32"/>
    <p:sldId id="278" r:id="rId33"/>
    <p:sldId id="295" r:id="rId34"/>
    <p:sldId id="296" r:id="rId35"/>
    <p:sldId id="277" r:id="rId36"/>
    <p:sldId id="280" r:id="rId37"/>
    <p:sldId id="282" r:id="rId38"/>
    <p:sldId id="283" r:id="rId39"/>
    <p:sldId id="297" r:id="rId40"/>
    <p:sldId id="270" r:id="rId41"/>
    <p:sldId id="317" r:id="rId42"/>
    <p:sldId id="318" r:id="rId43"/>
    <p:sldId id="319" r:id="rId44"/>
    <p:sldId id="307" r:id="rId45"/>
    <p:sldId id="299" r:id="rId46"/>
    <p:sldId id="269" r:id="rId47"/>
    <p:sldId id="298" r:id="rId48"/>
    <p:sldId id="304" r:id="rId49"/>
    <p:sldId id="300" r:id="rId50"/>
    <p:sldId id="301" r:id="rId51"/>
    <p:sldId id="302" r:id="rId52"/>
    <p:sldId id="303" r:id="rId53"/>
    <p:sldId id="306" r:id="rId54"/>
  </p:sldIdLst>
  <p:sldSz cx="9144000" cy="6858000" type="screen4x3"/>
  <p:notesSz cx="92233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9" autoAdjust="0"/>
    <p:restoredTop sz="94660"/>
  </p:normalViewPr>
  <p:slideViewPr>
    <p:cSldViewPr snapToGrid="0" snapToObjects="1">
      <p:cViewPr>
        <p:scale>
          <a:sx n="94" d="100"/>
          <a:sy n="94" d="100"/>
        </p:scale>
        <p:origin x="-212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6796" cy="3505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4445" y="0"/>
            <a:ext cx="3996796" cy="3505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8D663243-F510-4569-A775-FCA4310D1ACD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3996796" cy="3505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4445" y="6658664"/>
            <a:ext cx="3996796" cy="3505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B92695AE-5A87-452A-B3C0-9BF3B60E6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224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732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4463" y="0"/>
            <a:ext cx="399732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7EF0-66D1-4C74-AB99-BBB15718D9CA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908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338" y="3330575"/>
            <a:ext cx="7378700" cy="3154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399732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4463" y="6657975"/>
            <a:ext cx="399732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3DC1F-C188-442D-8A13-4C3B1E546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569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Alaska provides immunity for natural conditions on unimproved 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DC1F-C188-442D-8A13-4C3B1E546C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59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70BA1CFD-BFF0-48BC-9BA5-4974D7A6AB1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 typeface="Wingdings" charset="2"/>
        <a:buChar char="v"/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 typeface="Wingdings" charset="2"/>
        <a:buChar char="v"/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 typeface="Wingdings" charset="2"/>
        <a:buChar char="v"/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 typeface="Wingdings" charset="2"/>
        <a:buChar char="v"/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 typeface="Wingdings" charset="2"/>
        <a:buChar char="v"/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 typeface="Wingdings" charset="2"/>
        <a:buChar char="v"/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 typeface="Wingdings" charset="2"/>
        <a:buChar char="v"/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 typeface="Wingdings" charset="2"/>
        <a:buChar char="v"/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 typeface="Wingdings" charset="2"/>
        <a:buChar char="v"/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docid=4zayHeMuu7EItM&amp;tbnid=XQaiBjszdtOz4M:&amp;ved=0CAUQjRw&amp;url=http://www.ironman.com/triathlon/events/americas/ironman/florida.aspx&amp;ei=rmsuUuvEMufM2gXb9IG4CQ&amp;bvm=bv.51773540,d.b2I&amp;psig=AFQjCNEjKzvggJ1tId-ickpQ43V3al1OCA&amp;ust=137886032970069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/url?sa=i&amp;rct=j&amp;q=&amp;esrc=s&amp;frm=1&amp;source=images&amp;cd=&amp;cad=rja&amp;docid=eIHoW7aL_QLaUM&amp;tbnid=DZrDNwR8irdBZM:&amp;ved=0CAUQjRw&amp;url=http://www.shells-of-aquarius.com/conch_shells.html&amp;ei=kWwuUr35FqOi2AXyo4GwDQ&amp;psig=AFQjCNHEY4JKcnLQLwNT9qzjLOc9FGhIbQ&amp;ust=137886045333642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source=images&amp;cd=&amp;cad=rja&amp;docid=XN9bn32caW4SsM&amp;tbnid=epv7GStemnIxrM:&amp;ved=&amp;url=http://www.themakeupshow.com/the-makeup-show-blog/?p=11063&amp;ei=dGguUrSEFYKc9QTU8oGwDg&amp;psig=AFQjCNGmCfZpKS-MBP7p-Ksf-Uz49GFnKw&amp;ust=137885950842433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frm=1&amp;source=images&amp;cd=&amp;cad=rja&amp;docid=HE8Ey96aLgnpFM&amp;tbnid=YfW3wzYoAnXjaM:&amp;ved=0CAUQjRw&amp;url=http://www.tripadvisor.com/LocationPhotos-g34210-Everglades_City_Florida.html&amp;ei=v20uUpmcH5DQ9gSc4oDYBQ&amp;psig=AFQjCNHQPNY80GjtgV04J8NH0CDFCZA-tQ&amp;ust=1378860850898761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&amp;esrc=s&amp;frm=1&amp;source=images&amp;cd=&amp;cad=rja&amp;docid=NvAe2FdpROY6pM&amp;tbnid=BZi9mGXzFDfIxM:&amp;ved=0CAUQjRw&amp;url=http://www.britannica.com/blogs/2010/08/everglades-endangered/&amp;ei=kXAuUpGmLoG-8ASUmoHQDw&amp;psig=AFQjCNHQPNY80GjtgV04J8NH0CDFCZA-tQ&amp;ust=1378860850898761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albert@joerger.com" TargetMode="External"/><Relationship Id="rId2" Type="http://schemas.openxmlformats.org/officeDocument/2006/relationships/hyperlink" Target="mailto:sean@sarasotaelderlaw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2281" cy="696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564105"/>
            <a:ext cx="7542213" cy="1958975"/>
          </a:xfrm>
          <a:ln>
            <a:noFill/>
          </a:ln>
        </p:spPr>
        <p:txBody>
          <a:bodyPr/>
          <a:lstStyle/>
          <a:p>
            <a:r>
              <a:rPr lang="en-US" dirty="0" smtClean="0">
                <a:ln w="31550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Trail Easements on Private Lands</a:t>
            </a:r>
            <a:endParaRPr lang="en-US" dirty="0">
              <a:ln w="31550" cmpd="sng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20737" y="2523081"/>
            <a:ext cx="7542213" cy="4107576"/>
          </a:xfrm>
        </p:spPr>
        <p:txBody>
          <a:bodyPr>
            <a:normAutofit lnSpcReduction="10000"/>
          </a:bodyPr>
          <a:lstStyle/>
          <a:p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 way to generate public support </a:t>
            </a:r>
          </a:p>
          <a:p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for conservation easement purchases</a:t>
            </a:r>
            <a:endParaRPr lang="en-US" b="0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b="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By: </a:t>
            </a:r>
          </a:p>
          <a:p>
            <a:pPr algn="l"/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Sean M. Byrne, Esq.</a:t>
            </a:r>
          </a:p>
          <a:p>
            <a:pPr algn="l"/>
            <a:r>
              <a:rPr lang="en-US" b="0" i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Attorney, Bach &amp; Jacobs, P.A.</a:t>
            </a:r>
          </a:p>
          <a:p>
            <a:pPr algn="l"/>
            <a:r>
              <a:rPr lang="en-US" b="0" i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Counsel, Conservation Foundation of the Gulf Coast</a:t>
            </a:r>
            <a:endParaRPr lang="en-US" b="0" dirty="0" smtClean="0">
              <a:ln w="10160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</a:p>
          <a:p>
            <a:pPr algn="l"/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Albert </a:t>
            </a:r>
            <a:r>
              <a:rPr lang="en-US" b="0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Joerger</a:t>
            </a:r>
            <a:r>
              <a:rPr lang="en-US" b="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Ph.D.</a:t>
            </a:r>
          </a:p>
          <a:p>
            <a:pPr algn="l"/>
            <a:r>
              <a:rPr lang="en-US" b="0" i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President, The </a:t>
            </a:r>
            <a:r>
              <a:rPr lang="en-US" b="0" i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Joerger</a:t>
            </a:r>
            <a:r>
              <a:rPr lang="en-US" b="0" i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Group</a:t>
            </a:r>
          </a:p>
          <a:p>
            <a:pPr algn="l"/>
            <a:r>
              <a:rPr lang="en-US" b="0" i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Founder, Conservation Foundation of the Gulf Coast</a:t>
            </a:r>
          </a:p>
          <a:p>
            <a:pPr algn="l"/>
            <a:endParaRPr lang="en-US" b="0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endParaRPr lang="en-US" b="0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endParaRPr lang="en-US" b="0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63" y="6630657"/>
            <a:ext cx="907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Image Credit: https://www.scgov.net/NaturalResources/Natural/Shady%20Trail%20-%</a:t>
            </a:r>
            <a:r>
              <a:rPr lang="en-US" sz="1600" i="1" dirty="0" smtClean="0"/>
              <a:t>20Carlton%20Ranch.jpg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21310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520" y="-237007"/>
            <a:ext cx="6019221" cy="1575828"/>
          </a:xfrm>
        </p:spPr>
        <p:txBody>
          <a:bodyPr/>
          <a:lstStyle/>
          <a:p>
            <a:r>
              <a:rPr lang="en-US" dirty="0" smtClean="0"/>
              <a:t>Florida 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640" y="1246028"/>
            <a:ext cx="3985147" cy="1979728"/>
          </a:xfrm>
        </p:spPr>
        <p:txBody>
          <a:bodyPr/>
          <a:lstStyle/>
          <a:p>
            <a:r>
              <a:rPr lang="en-US" dirty="0" smtClean="0"/>
              <a:t>Humans began to settle Florida about 12-14 thousand years ago.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26340"/>
            <a:ext cx="4429125" cy="25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34426"/>
            <a:ext cx="5094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lvl="0" indent="-403225">
              <a:spcBef>
                <a:spcPts val="2000"/>
              </a:spcBef>
              <a:buFont typeface="Wingdings" charset="2"/>
              <a:buChar char="v"/>
            </a:pP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It is estimated that about 350,000 Native Americans inhabited Florida when Europeans arrived.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4701" y="3034426"/>
            <a:ext cx="3970086" cy="285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0617" y="588501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Barbacoa</a:t>
            </a:r>
            <a:r>
              <a:rPr lang="en-US" b="1" dirty="0" smtClean="0"/>
              <a:t>”</a:t>
            </a:r>
            <a:endParaRPr lang="en-US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564" y="0"/>
            <a:ext cx="4478689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32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Florida 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213"/>
            <a:ext cx="3743324" cy="1660107"/>
          </a:xfrm>
        </p:spPr>
        <p:txBody>
          <a:bodyPr>
            <a:normAutofit/>
          </a:bodyPr>
          <a:lstStyle/>
          <a:p>
            <a:r>
              <a:rPr lang="en-US" dirty="0" smtClean="0"/>
              <a:t>Who can name the most official Florida state symbols?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60320"/>
            <a:ext cx="35994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Official Beverage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Official Bird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Official Animal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Official Tree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BONUS: Official Shell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69634" name="Picture 2" descr="http://www.ironman.com/~/media/b4c8f33092384b6598bc4c97d17ea7e5/ironman%20florida%20eventpgmainimg%201280x600.jpg?w=1280&amp;h=600&amp;c=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6618" y="1360976"/>
            <a:ext cx="5331142" cy="3749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Answers?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7441"/>
            <a:ext cx="3743324" cy="443992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Beverage = Orange Juice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Bird = Mockingbird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Animal = Panther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Tree = </a:t>
            </a:r>
            <a:r>
              <a:rPr lang="en-US" dirty="0" err="1" smtClean="0"/>
              <a:t>Sabal</a:t>
            </a:r>
            <a:r>
              <a:rPr lang="en-US" dirty="0" smtClean="0"/>
              <a:t> Palm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BONUS: </a:t>
            </a:r>
          </a:p>
          <a:p>
            <a:pPr marL="688975" lvl="1" indent="-285750">
              <a:buFont typeface="Wingdings" pitchFamily="2" charset="2"/>
              <a:buChar char="v"/>
            </a:pPr>
            <a:r>
              <a:rPr lang="en-US" dirty="0" smtClean="0"/>
              <a:t>Shell = Horse Conch &gt;&gt;&gt;</a:t>
            </a:r>
          </a:p>
          <a:p>
            <a:endParaRPr lang="en-US" dirty="0" smtClean="0"/>
          </a:p>
        </p:txBody>
      </p:sp>
      <p:pic>
        <p:nvPicPr>
          <p:cNvPr id="70658" name="Picture 2" descr="http://www.shells-of-aquarius.com/images/horse_con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095" y="1360976"/>
            <a:ext cx="4714875" cy="362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Engaging taxpayers in using public funds for conserving private lands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economy is bad and government budgets are tight, how do you increase support for conservation purchases?</a:t>
            </a:r>
          </a:p>
          <a:p>
            <a:pPr lvl="1"/>
            <a:r>
              <a:rPr lang="en-US" dirty="0" smtClean="0"/>
              <a:t>Trail </a:t>
            </a:r>
            <a:r>
              <a:rPr lang="en-US" dirty="0"/>
              <a:t>easements make it easier for elected officials to justify expenditures on private lands </a:t>
            </a:r>
            <a:r>
              <a:rPr lang="en-US" dirty="0" smtClean="0"/>
              <a:t>because they provide a more direct benefit to the public</a:t>
            </a:r>
          </a:p>
          <a:p>
            <a:pPr lvl="1"/>
            <a:r>
              <a:rPr lang="en-US" dirty="0" smtClean="0"/>
              <a:t>In addition to preservation, the public is granted access and can interact with the land</a:t>
            </a:r>
          </a:p>
        </p:txBody>
      </p:sp>
    </p:spTree>
    <p:extLst>
      <p:ext uri="{BB962C8B-B14F-4D97-AF65-F5344CB8AC3E}">
        <p14:creationId xmlns:p14="http://schemas.microsoft.com/office/powerpoint/2010/main" xmlns="" val="2334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75" y="107577"/>
            <a:ext cx="8475261" cy="165398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does a trail easement benefit the public?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Promotes public health and recreation</a:t>
            </a:r>
          </a:p>
          <a:p>
            <a:r>
              <a:rPr lang="en-US" dirty="0" smtClean="0"/>
              <a:t>Allows public interaction with the environment</a:t>
            </a:r>
          </a:p>
          <a:p>
            <a:r>
              <a:rPr lang="en-US" dirty="0" smtClean="0"/>
              <a:t>Increased environmental awareness</a:t>
            </a:r>
          </a:p>
          <a:p>
            <a:r>
              <a:rPr lang="en-US" dirty="0" smtClean="0"/>
              <a:t>Eco-tourism and </a:t>
            </a:r>
            <a:r>
              <a:rPr lang="en-US" dirty="0"/>
              <a:t>i</a:t>
            </a:r>
            <a:r>
              <a:rPr lang="en-US" dirty="0" smtClean="0"/>
              <a:t>ncreased economic activity</a:t>
            </a:r>
          </a:p>
          <a:p>
            <a:r>
              <a:rPr lang="en-US" dirty="0" smtClean="0"/>
              <a:t>Community pride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41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03" y="107577"/>
            <a:ext cx="8516203" cy="16539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landowner benefit from a trail easement?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Still retains ownership despite granting public access to a small portion of the land</a:t>
            </a:r>
          </a:p>
          <a:p>
            <a:r>
              <a:rPr lang="en-US" dirty="0" smtClean="0"/>
              <a:t>Often receives compensation for easement</a:t>
            </a:r>
          </a:p>
          <a:p>
            <a:r>
              <a:rPr lang="en-US" dirty="0" smtClean="0"/>
              <a:t>Possibly eligible for property, income tax deductions</a:t>
            </a:r>
          </a:p>
          <a:p>
            <a:r>
              <a:rPr lang="en-US" dirty="0" smtClean="0"/>
              <a:t>Demonstrates environmental philanthropy and community mindedness</a:t>
            </a:r>
          </a:p>
          <a:p>
            <a:r>
              <a:rPr lang="en-US" dirty="0" smtClean="0"/>
              <a:t>Increased property value due to proximity to trail</a:t>
            </a:r>
          </a:p>
          <a:p>
            <a:r>
              <a:rPr lang="en-US" dirty="0" smtClean="0"/>
              <a:t>Economic potential of providing services to trail users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2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324" y="900213"/>
            <a:ext cx="5400676" cy="355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Florida 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213"/>
            <a:ext cx="3743324" cy="2371625"/>
          </a:xfrm>
        </p:spPr>
        <p:txBody>
          <a:bodyPr>
            <a:normAutofit/>
          </a:bodyPr>
          <a:lstStyle/>
          <a:p>
            <a:r>
              <a:rPr lang="en-US" dirty="0" smtClean="0"/>
              <a:t>Founded in 1565, St. Augustine, FL is the oldest continuously inhabited European settlement in North America.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98347"/>
            <a:ext cx="4614863" cy="306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6325" y="5043488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b="1" dirty="0"/>
              <a:t>For two centuries, it </a:t>
            </a:r>
            <a:r>
              <a:rPr lang="en-US" sz="2400" b="1" dirty="0" smtClean="0"/>
              <a:t>served as </a:t>
            </a:r>
            <a:r>
              <a:rPr lang="en-US" sz="2400" b="1" dirty="0"/>
              <a:t>the capital of Spanish Florida.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Florida 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213"/>
            <a:ext cx="3743324" cy="1660107"/>
          </a:xfrm>
        </p:spPr>
        <p:txBody>
          <a:bodyPr>
            <a:normAutofit/>
          </a:bodyPr>
          <a:lstStyle/>
          <a:p>
            <a:r>
              <a:rPr lang="en-US" dirty="0" smtClean="0"/>
              <a:t>Florida leads the nation in ALL BUT WHICH of the following…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60320"/>
            <a:ext cx="3599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Foreclosures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Boating accidents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Cash-Only home sales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Uninsured citizens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Production of sugar cane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61442" name="Picture 2" descr="http://www.themakeupshow.com/the-makeup-show-blog/wp-content/uploads/2012/10/sunshine-sta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4537" y="1675936"/>
            <a:ext cx="5544503" cy="3784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Answer?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04853"/>
            <a:ext cx="3743324" cy="1660107"/>
          </a:xfrm>
        </p:spPr>
        <p:txBody>
          <a:bodyPr>
            <a:normAutofit/>
          </a:bodyPr>
          <a:lstStyle/>
          <a:p>
            <a:r>
              <a:rPr lang="en-US" dirty="0" smtClean="0"/>
              <a:t>Texas leads the nation in uninsured citizens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836" y="1726736"/>
            <a:ext cx="38385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6" y="107577"/>
            <a:ext cx="8611738" cy="16539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Addressing landowner concerns about granting public access to private property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Liability</a:t>
            </a:r>
          </a:p>
          <a:p>
            <a:r>
              <a:rPr lang="en-US" dirty="0" smtClean="0"/>
              <a:t>Privacy</a:t>
            </a:r>
          </a:p>
          <a:p>
            <a:r>
              <a:rPr lang="en-US" dirty="0" smtClean="0"/>
              <a:t>Trespassers and disorderly </a:t>
            </a:r>
            <a:r>
              <a:rPr lang="en-US" dirty="0"/>
              <a:t>v</a:t>
            </a:r>
            <a:r>
              <a:rPr lang="en-US" dirty="0" smtClean="0"/>
              <a:t>isitors</a:t>
            </a:r>
          </a:p>
          <a:p>
            <a:r>
              <a:rPr lang="en-US" dirty="0" smtClean="0"/>
              <a:t>Property damage</a:t>
            </a:r>
          </a:p>
          <a:p>
            <a:r>
              <a:rPr lang="en-US" dirty="0" smtClean="0"/>
              <a:t>Interference with business operations</a:t>
            </a:r>
          </a:p>
          <a:p>
            <a:r>
              <a:rPr lang="en-US" dirty="0" smtClean="0"/>
              <a:t>Property devaluation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742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458097"/>
            <a:ext cx="7581901" cy="4015946"/>
          </a:xfrm>
        </p:spPr>
        <p:txBody>
          <a:bodyPr>
            <a:normAutofit/>
          </a:bodyPr>
          <a:lstStyle/>
          <a:p>
            <a:r>
              <a:rPr lang="en-US" dirty="0" smtClean="0"/>
              <a:t>Conservation Foundation of the Gulf Coast</a:t>
            </a:r>
          </a:p>
          <a:p>
            <a:pPr lvl="1"/>
            <a:r>
              <a:rPr lang="en-US" dirty="0" smtClean="0"/>
              <a:t>An Accredited </a:t>
            </a:r>
            <a:r>
              <a:rPr lang="en-US" dirty="0"/>
              <a:t>L</a:t>
            </a:r>
            <a:r>
              <a:rPr lang="en-US" dirty="0" smtClean="0"/>
              <a:t>and </a:t>
            </a:r>
            <a:r>
              <a:rPr lang="en-US" dirty="0"/>
              <a:t>T</a:t>
            </a:r>
            <a:r>
              <a:rPr lang="en-US" dirty="0" smtClean="0"/>
              <a:t>rust in Osprey, FL that conserves land to protect bays, beaches, barrier islands, &amp; watersheds along Southwest Florida’s Gulf Coast.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Joerger</a:t>
            </a:r>
            <a:r>
              <a:rPr lang="en-US" dirty="0" smtClean="0"/>
              <a:t> Group</a:t>
            </a:r>
          </a:p>
          <a:p>
            <a:pPr lvl="1"/>
            <a:r>
              <a:rPr lang="en-US" dirty="0" smtClean="0"/>
              <a:t>A consultancy assisting clients in the areas of conservation branding, conservation finance, land conservation, conservation leadership and training, environmental policy, land planning and real estate</a:t>
            </a:r>
          </a:p>
        </p:txBody>
      </p:sp>
    </p:spTree>
    <p:extLst>
      <p:ext uri="{BB962C8B-B14F-4D97-AF65-F5344CB8AC3E}">
        <p14:creationId xmlns:p14="http://schemas.microsoft.com/office/powerpoint/2010/main" xmlns="" val="8978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do landowners </a:t>
            </a:r>
            <a:r>
              <a:rPr lang="en-US" dirty="0" smtClean="0"/>
              <a:t>limit </a:t>
            </a:r>
            <a:r>
              <a:rPr lang="en-US" dirty="0"/>
              <a:t>their liability?</a:t>
            </a:r>
          </a:p>
          <a:p>
            <a:pPr lvl="1"/>
            <a:r>
              <a:rPr lang="en-US" dirty="0"/>
              <a:t>Landowners prefer to be indemnified by an insured easement holder</a:t>
            </a:r>
          </a:p>
          <a:p>
            <a:pPr lvl="1"/>
            <a:r>
              <a:rPr lang="en-US" dirty="0" smtClean="0"/>
              <a:t>49 states have enacted recreational </a:t>
            </a:r>
            <a:r>
              <a:rPr lang="en-US" dirty="0"/>
              <a:t>use </a:t>
            </a:r>
            <a:r>
              <a:rPr lang="en-US" dirty="0" smtClean="0"/>
              <a:t>statutes, which grant landowners immunity from potential negligence lawsuits when the public uses their land for recreational purposes </a:t>
            </a:r>
            <a:r>
              <a:rPr lang="en-US" sz="1400" dirty="0" smtClean="0"/>
              <a:t>(Source: </a:t>
            </a:r>
            <a:r>
              <a:rPr lang="en-US" sz="1400" i="1" dirty="0" smtClean="0"/>
              <a:t>Recreational Access to Private Lands </a:t>
            </a:r>
            <a:r>
              <a:rPr lang="en-US" sz="1400" dirty="0" smtClean="0"/>
              <a:t>by John Copeland) </a:t>
            </a:r>
          </a:p>
          <a:p>
            <a:pPr lvl="1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36674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a landowner qualify for immunity under a recreational use statute?</a:t>
            </a:r>
          </a:p>
          <a:p>
            <a:pPr lvl="1"/>
            <a:r>
              <a:rPr lang="en-US" sz="2400" dirty="0"/>
              <a:t>In most states, a landowner must grant </a:t>
            </a:r>
            <a:r>
              <a:rPr lang="en-US" sz="2400" u="sng" dirty="0"/>
              <a:t>free</a:t>
            </a:r>
            <a:r>
              <a:rPr lang="en-US" sz="2400" dirty="0"/>
              <a:t> </a:t>
            </a:r>
            <a:r>
              <a:rPr lang="en-US" sz="2400" u="sng" dirty="0"/>
              <a:t>public access</a:t>
            </a:r>
            <a:r>
              <a:rPr lang="en-US" sz="2400" dirty="0"/>
              <a:t> to their land for </a:t>
            </a:r>
            <a:r>
              <a:rPr lang="en-US" sz="2400" u="sng" dirty="0"/>
              <a:t>outdoor recreational purposes</a:t>
            </a:r>
            <a:r>
              <a:rPr lang="en-US" sz="2400" dirty="0"/>
              <a:t> </a:t>
            </a:r>
            <a:r>
              <a:rPr lang="en-US" sz="1400" dirty="0">
                <a:solidFill>
                  <a:srgbClr val="FFFFFF"/>
                </a:solidFill>
              </a:rPr>
              <a:t>(Source: </a:t>
            </a:r>
            <a:r>
              <a:rPr lang="en-US" sz="1400" i="1" dirty="0">
                <a:solidFill>
                  <a:srgbClr val="FFFFFF"/>
                </a:solidFill>
              </a:rPr>
              <a:t>Recreational Access to Private Lands </a:t>
            </a:r>
            <a:r>
              <a:rPr lang="en-US" sz="1400" dirty="0">
                <a:solidFill>
                  <a:srgbClr val="FFFFFF"/>
                </a:solidFill>
              </a:rPr>
              <a:t>by John Copeland) </a:t>
            </a:r>
            <a:endParaRPr lang="en-US" sz="1400" dirty="0"/>
          </a:p>
          <a:p>
            <a:pPr lvl="1"/>
            <a:r>
              <a:rPr lang="en-US" sz="2400" dirty="0"/>
              <a:t>These statutes generally apply to rural or natural lands </a:t>
            </a:r>
            <a:r>
              <a:rPr lang="en-US" sz="1400" dirty="0">
                <a:solidFill>
                  <a:srgbClr val="FFFFFF"/>
                </a:solidFill>
              </a:rPr>
              <a:t>(Source: </a:t>
            </a:r>
            <a:r>
              <a:rPr lang="en-US" sz="1400" i="1" dirty="0">
                <a:solidFill>
                  <a:srgbClr val="FFFFFF"/>
                </a:solidFill>
              </a:rPr>
              <a:t>Recreational Access to Private Lands </a:t>
            </a:r>
            <a:r>
              <a:rPr lang="en-US" sz="1400" dirty="0">
                <a:solidFill>
                  <a:srgbClr val="FFFFFF"/>
                </a:solidFill>
              </a:rPr>
              <a:t>by John Copeland) 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17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239265"/>
            <a:ext cx="7581901" cy="1653988"/>
          </a:xfrm>
        </p:spPr>
        <p:txBody>
          <a:bodyPr/>
          <a:lstStyle/>
          <a:p>
            <a:r>
              <a:rPr lang="en-US" dirty="0" smtClean="0"/>
              <a:t>Landowner 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182414"/>
            <a:ext cx="7581901" cy="5464046"/>
          </a:xfrm>
        </p:spPr>
        <p:txBody>
          <a:bodyPr>
            <a:normAutofit/>
          </a:bodyPr>
          <a:lstStyle/>
          <a:p>
            <a:r>
              <a:rPr lang="en-US" dirty="0" smtClean="0"/>
              <a:t>How much immunity from liability does a landowner have?</a:t>
            </a:r>
          </a:p>
          <a:p>
            <a:pPr lvl="1"/>
            <a:r>
              <a:rPr lang="en-US" sz="2400" dirty="0" smtClean="0"/>
              <a:t>In most states, landowners have </a:t>
            </a:r>
            <a:r>
              <a:rPr lang="en-US" sz="2400" u="sng" dirty="0" smtClean="0"/>
              <a:t>no duty of care</a:t>
            </a:r>
            <a:r>
              <a:rPr lang="en-US" sz="2400" dirty="0" smtClean="0"/>
              <a:t> to keep their land safe and often have </a:t>
            </a:r>
            <a:r>
              <a:rPr lang="en-US" sz="2400" u="sng" dirty="0" smtClean="0"/>
              <a:t>no duty to warn</a:t>
            </a:r>
            <a:r>
              <a:rPr lang="en-US" sz="2400" dirty="0" smtClean="0"/>
              <a:t> visitors of potential dangers or hazards </a:t>
            </a:r>
            <a:r>
              <a:rPr lang="en-US" sz="1400" dirty="0" smtClean="0">
                <a:solidFill>
                  <a:srgbClr val="FFFFFF"/>
                </a:solidFill>
              </a:rPr>
              <a:t>(</a:t>
            </a:r>
            <a:r>
              <a:rPr lang="en-US" sz="1400" dirty="0">
                <a:solidFill>
                  <a:srgbClr val="FFFFFF"/>
                </a:solidFill>
              </a:rPr>
              <a:t>Source: </a:t>
            </a:r>
            <a:r>
              <a:rPr lang="en-US" sz="1400" i="1" dirty="0">
                <a:solidFill>
                  <a:srgbClr val="FFFFFF"/>
                </a:solidFill>
              </a:rPr>
              <a:t>Recreational Access to Private Lands </a:t>
            </a:r>
            <a:r>
              <a:rPr lang="en-US" sz="1400" dirty="0">
                <a:solidFill>
                  <a:srgbClr val="FFFFFF"/>
                </a:solidFill>
              </a:rPr>
              <a:t>by John Copeland) </a:t>
            </a:r>
            <a:endParaRPr lang="en-US" sz="1400" dirty="0" smtClean="0"/>
          </a:p>
          <a:p>
            <a:pPr lvl="1"/>
            <a:r>
              <a:rPr lang="en-US" sz="2400" dirty="0" smtClean="0"/>
              <a:t>This standard is equivalent to the duty of care usually afforded to trespasser</a:t>
            </a:r>
          </a:p>
          <a:p>
            <a:pPr lvl="1"/>
            <a:r>
              <a:rPr lang="en-US" sz="2400" dirty="0" smtClean="0"/>
              <a:t>Florida: Landowner owes no duty of care to keep land safe or warn visitors of any hazardous conditions. But no immunity for </a:t>
            </a:r>
            <a:r>
              <a:rPr lang="en-US" sz="2400" u="sng" dirty="0" smtClean="0"/>
              <a:t>deliberate, willful, or malicious</a:t>
            </a:r>
            <a:r>
              <a:rPr lang="en-US" sz="2400" dirty="0" smtClean="0"/>
              <a:t> injury to persons or property </a:t>
            </a:r>
            <a:r>
              <a:rPr lang="en-US" sz="1400" dirty="0" smtClean="0"/>
              <a:t>(</a:t>
            </a:r>
            <a:r>
              <a:rPr lang="en-US" sz="1400" dirty="0" err="1" smtClean="0"/>
              <a:t>Fla</a:t>
            </a:r>
            <a:r>
              <a:rPr lang="en-US" sz="1400" dirty="0" smtClean="0"/>
              <a:t> Stat § 375.251)</a:t>
            </a:r>
          </a:p>
        </p:txBody>
      </p:sp>
    </p:spTree>
    <p:extLst>
      <p:ext uri="{BB962C8B-B14F-4D97-AF65-F5344CB8AC3E}">
        <p14:creationId xmlns:p14="http://schemas.microsoft.com/office/powerpoint/2010/main" xmlns="" val="37841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Landowner 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BUT landowners can still be held liable if their actions or omissions constitute </a:t>
            </a:r>
            <a:r>
              <a:rPr lang="en-US" u="sng" dirty="0"/>
              <a:t>gross negligence</a:t>
            </a:r>
            <a:r>
              <a:rPr lang="en-US" dirty="0"/>
              <a:t>, </a:t>
            </a:r>
            <a:r>
              <a:rPr lang="en-US" u="sng" dirty="0"/>
              <a:t>reckless negligence</a:t>
            </a:r>
            <a:r>
              <a:rPr lang="en-US" dirty="0"/>
              <a:t>, or </a:t>
            </a:r>
            <a:r>
              <a:rPr lang="en-US" u="sng" dirty="0"/>
              <a:t>willful or malicious conduct</a:t>
            </a:r>
          </a:p>
          <a:p>
            <a:r>
              <a:rPr lang="en-US" dirty="0"/>
              <a:t>In </a:t>
            </a:r>
            <a:r>
              <a:rPr lang="en-US" dirty="0" smtClean="0"/>
              <a:t>many </a:t>
            </a:r>
            <a:r>
              <a:rPr lang="en-US" dirty="0"/>
              <a:t>states, landowners have a </a:t>
            </a:r>
            <a:r>
              <a:rPr lang="en-US" u="sng" dirty="0"/>
              <a:t>duty to </a:t>
            </a:r>
            <a:r>
              <a:rPr lang="en-US" u="sng" dirty="0" smtClean="0"/>
              <a:t>warn </a:t>
            </a:r>
            <a:r>
              <a:rPr lang="en-US" dirty="0" smtClean="0"/>
              <a:t>or protect </a:t>
            </a:r>
            <a:r>
              <a:rPr lang="en-US" dirty="0"/>
              <a:t>visitors </a:t>
            </a:r>
            <a:r>
              <a:rPr lang="en-US" dirty="0" smtClean="0"/>
              <a:t>from </a:t>
            </a:r>
            <a:r>
              <a:rPr lang="en-US" dirty="0"/>
              <a:t>probable and foreseeable dangers that are known to the </a:t>
            </a:r>
            <a:r>
              <a:rPr lang="en-US" dirty="0" smtClean="0"/>
              <a:t>landowner.</a:t>
            </a:r>
          </a:p>
          <a:p>
            <a:r>
              <a:rPr lang="en-US" dirty="0" smtClean="0"/>
              <a:t>GA, NY, NJ, &amp; CA: Landowner owes no duty of care to keep land safe or warn of hazardous conditions UNLESS there is a </a:t>
            </a:r>
            <a:r>
              <a:rPr lang="en-US" u="sng" dirty="0" smtClean="0"/>
              <a:t>willful or malicious failure to guard or warn </a:t>
            </a:r>
            <a:r>
              <a:rPr lang="en-US" dirty="0" smtClean="0"/>
              <a:t>against a dangerous condition, use, structure, or activity </a:t>
            </a:r>
            <a:r>
              <a:rPr lang="en-US" sz="1500" dirty="0"/>
              <a:t>(Cal </a:t>
            </a:r>
            <a:r>
              <a:rPr lang="en-US" sz="1500" dirty="0" err="1"/>
              <a:t>Civ</a:t>
            </a:r>
            <a:r>
              <a:rPr lang="en-US" sz="1500" dirty="0"/>
              <a:t> Code § 846; N.Y. Gen. </a:t>
            </a:r>
            <a:r>
              <a:rPr lang="en-US" sz="1500" dirty="0" err="1"/>
              <a:t>Oblig</a:t>
            </a:r>
            <a:r>
              <a:rPr lang="en-US" sz="1500" dirty="0"/>
              <a:t>. Law § 9-103; </a:t>
            </a:r>
            <a:r>
              <a:rPr lang="en-US" sz="1500" dirty="0" err="1"/>
              <a:t>Ga</a:t>
            </a:r>
            <a:r>
              <a:rPr lang="en-US" sz="1500" dirty="0"/>
              <a:t> Code § 51-3-20; </a:t>
            </a:r>
            <a:r>
              <a:rPr lang="en-US" sz="1500" dirty="0" smtClean="0"/>
              <a:t>NJ Stat § 2A:42A)</a:t>
            </a:r>
            <a:endParaRPr lang="en-US" sz="15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42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207325"/>
            <a:ext cx="7581901" cy="1653988"/>
          </a:xfrm>
        </p:spPr>
        <p:txBody>
          <a:bodyPr/>
          <a:lstStyle/>
          <a:p>
            <a:r>
              <a:rPr lang="en-US" dirty="0" smtClean="0"/>
              <a:t>Landowner 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34" y="1072055"/>
            <a:ext cx="8229600" cy="5601700"/>
          </a:xfrm>
        </p:spPr>
        <p:txBody>
          <a:bodyPr>
            <a:noAutofit/>
          </a:bodyPr>
          <a:lstStyle/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gross or willful negligence:</a:t>
            </a:r>
          </a:p>
          <a:p>
            <a:pPr lvl="1"/>
            <a:r>
              <a:rPr lang="en-US" sz="1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or Submerged </a:t>
            </a:r>
            <a:r>
              <a:rPr lang="en-US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Stumps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 </a:t>
            </a:r>
            <a:r>
              <a: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Stephens v. US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(C.D. Ill. 1979), the plaintiff dove into a lake and hit his head on a submerged tree stump. The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recreational use statute required owners to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 the public about the dangers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submerged tree stumps which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known to the landowner.</a:t>
            </a:r>
          </a:p>
          <a:p>
            <a:pPr lvl="1"/>
            <a:r>
              <a:rPr lang="en-US" sz="1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Landowner-Created Hazards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 </a:t>
            </a:r>
            <a:r>
              <a:rPr lang="en-US" sz="1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Krevics</a:t>
            </a:r>
            <a:r>
              <a:rPr lang="en-US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</a:t>
            </a:r>
            <a:r>
              <a:rPr lang="en-US" sz="1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Ayars</a:t>
            </a:r>
            <a:r>
              <a:rPr lang="en-US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(N.J. Co. 1976), the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recreational use statute did not protect a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landowner from placing a cable across a motorbike trail to keep people out. There was no warning of the cable and a biker ran into it at dusk.</a:t>
            </a:r>
          </a:p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 that is not willfully negligent:</a:t>
            </a:r>
          </a:p>
          <a:p>
            <a:pPr lvl="1"/>
            <a:r>
              <a:rPr lang="en-US" sz="1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Fallen </a:t>
            </a:r>
            <a:r>
              <a:rPr lang="en-US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 </a:t>
            </a:r>
            <a:r>
              <a: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Conklin v. Woodcock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(Conn. 1997), the plaintiff tripped over a fallen tree lying across a hiking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trail.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court held that there was no willful or malicious conduct.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not know the tree had fallen and therefore did not intentionally fail to remove it or warn of the danger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en-US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Damaged Guardrails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 </a:t>
            </a:r>
            <a:r>
              <a:rPr lang="en-US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Sega v. State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(NY 1983), a hiker fell into a creek bed while she was resting on a pedestrian bridge and leaning against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appeared to be a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damaged guardrail. The court held that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landowners 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owed no duty to warn about the defective railing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4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landowners prevent visitors from encroaching on their privacy or interfering with business operations?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83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611" y="988541"/>
            <a:ext cx="6376142" cy="476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1908" y="6556287"/>
            <a:ext cx="4362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http://www.quickmeme.com/search/3/?q=my%20sh</a:t>
            </a:r>
          </a:p>
        </p:txBody>
      </p:sp>
    </p:spTree>
    <p:extLst>
      <p:ext uri="{BB962C8B-B14F-4D97-AF65-F5344CB8AC3E}">
        <p14:creationId xmlns:p14="http://schemas.microsoft.com/office/powerpoint/2010/main" xmlns="" val="40018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Privacy: Trail Location and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on the property should the trail be located?</a:t>
            </a:r>
          </a:p>
          <a:p>
            <a:pPr lvl="1"/>
            <a:r>
              <a:rPr lang="en-US" dirty="0" smtClean="0"/>
              <a:t>Most </a:t>
            </a:r>
            <a:r>
              <a:rPr lang="en-US" dirty="0"/>
              <a:t>landowners prefer to place trails </a:t>
            </a:r>
            <a:r>
              <a:rPr lang="en-US" dirty="0" smtClean="0"/>
              <a:t>at </a:t>
            </a:r>
            <a:r>
              <a:rPr lang="en-US" dirty="0"/>
              <a:t>the edge of </a:t>
            </a:r>
            <a:r>
              <a:rPr lang="en-US" dirty="0" smtClean="0"/>
              <a:t>their property to reduce interference with the interior</a:t>
            </a:r>
          </a:p>
          <a:p>
            <a:pPr lvl="1"/>
            <a:r>
              <a:rPr lang="en-US" dirty="0" smtClean="0"/>
              <a:t>Consider whether there is an existing trail, dirt road, or utility corridor</a:t>
            </a:r>
          </a:p>
          <a:p>
            <a:pPr lvl="1"/>
            <a:r>
              <a:rPr lang="en-US" dirty="0" smtClean="0"/>
              <a:t>Focus on clearing as little undisturbed habitat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64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Privacy: Entry and Exit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will visitors enter and leave the trail?</a:t>
            </a:r>
          </a:p>
          <a:p>
            <a:pPr lvl="1"/>
            <a:r>
              <a:rPr lang="en-US" dirty="0" smtClean="0"/>
              <a:t>Most landowners prefer as few entry and exit points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34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Privacy: Trail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wide should a trail be?</a:t>
            </a:r>
          </a:p>
          <a:p>
            <a:pPr lvl="1"/>
            <a:r>
              <a:rPr lang="en-US" dirty="0" smtClean="0"/>
              <a:t>A functional trail corridor could be between 12 and 50 feet wide</a:t>
            </a:r>
          </a:p>
          <a:p>
            <a:pPr lvl="1"/>
            <a:r>
              <a:rPr lang="en-US" dirty="0" smtClean="0"/>
              <a:t>Typically, the actual trail surface will be narrower than the width of the easement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11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Learn how to incorporate a trail easement into a conservation transaction by:</a:t>
            </a:r>
          </a:p>
          <a:p>
            <a:r>
              <a:rPr lang="en-US" dirty="0" smtClean="0"/>
              <a:t>Using the ‘public access’ component to marshal public support for using public funds to acquire conservation easements on private lands</a:t>
            </a:r>
          </a:p>
          <a:p>
            <a:r>
              <a:rPr lang="en-US" dirty="0" smtClean="0"/>
              <a:t>Addressing a landowner’s concerns about granting public access to private lands</a:t>
            </a:r>
          </a:p>
          <a:p>
            <a:r>
              <a:rPr lang="en-US" dirty="0" smtClean="0"/>
              <a:t>Understanding the legal and practical considerations that go into negotiating and drafting trail easements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05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Problem: Trespassers, property damage, and tomfoolery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a landowner prevent trail visitors from leaving the trail and trespassing onto adjacent property?</a:t>
            </a:r>
          </a:p>
          <a:p>
            <a:r>
              <a:rPr lang="en-US" dirty="0" smtClean="0"/>
              <a:t>How does a landowner ensure that people behave on the trail?</a:t>
            </a:r>
          </a:p>
          <a:p>
            <a:r>
              <a:rPr lang="en-US" dirty="0" smtClean="0"/>
              <a:t>How does a landowner prevent damage to property and infrastructure?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31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260" y="0"/>
            <a:ext cx="6728460" cy="31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153965"/>
            <a:ext cx="4938713" cy="370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79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Fencing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7"/>
            <a:ext cx="7581901" cy="4804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can a landowner prevent trail visitors from leaving the trail and trespassing onto adjacent property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Electric fences with video monitoring are unnecessary</a:t>
            </a:r>
          </a:p>
          <a:p>
            <a:pPr lvl="1"/>
            <a:r>
              <a:rPr lang="en-US" dirty="0"/>
              <a:t>It is important to preserve the aesthetic nature of the surrounding habitat and allow animals to cross the trail</a:t>
            </a:r>
          </a:p>
          <a:p>
            <a:pPr lvl="1"/>
            <a:r>
              <a:rPr lang="en-US" dirty="0"/>
              <a:t>Consider having a buffer area between the trail and any fencing</a:t>
            </a:r>
          </a:p>
          <a:p>
            <a:pPr lvl="1"/>
            <a:r>
              <a:rPr lang="en-US" dirty="0"/>
              <a:t>Signs or rope fences may be sufficient to keep hikers on the </a:t>
            </a:r>
            <a:r>
              <a:rPr lang="en-US" dirty="0" smtClean="0"/>
              <a:t>trail</a:t>
            </a:r>
          </a:p>
          <a:p>
            <a:r>
              <a:rPr lang="en-US" dirty="0" smtClean="0"/>
              <a:t>Also consider what materials the fence will be made of and who is responsible for construction.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13146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Trail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581901" cy="497541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type of activities will be permitted on the trail?</a:t>
            </a:r>
          </a:p>
          <a:p>
            <a:pPr lvl="1"/>
            <a:r>
              <a:rPr lang="en-US" dirty="0" smtClean="0"/>
              <a:t>Consider whether the trail will be limited to hiking, biking, outdoor enjoyment, or other activities</a:t>
            </a:r>
          </a:p>
          <a:p>
            <a:r>
              <a:rPr lang="en-US" dirty="0" smtClean="0"/>
              <a:t>What type of activities will be prohibited?</a:t>
            </a:r>
          </a:p>
          <a:p>
            <a:pPr lvl="1"/>
            <a:r>
              <a:rPr lang="en-US" dirty="0" smtClean="0"/>
              <a:t>Littering, camping, smoking, excessive noise, etc.</a:t>
            </a:r>
          </a:p>
          <a:p>
            <a:r>
              <a:rPr lang="en-US" dirty="0" smtClean="0"/>
              <a:t>How will the rules be enforced?</a:t>
            </a:r>
          </a:p>
          <a:p>
            <a:pPr lvl="1"/>
            <a:r>
              <a:rPr lang="en-US" dirty="0"/>
              <a:t>Both landowner and easement holder can reserve the right to enforce the rules and eject visitors</a:t>
            </a:r>
          </a:p>
          <a:p>
            <a:pPr lvl="1"/>
            <a:r>
              <a:rPr lang="en-US" dirty="0"/>
              <a:t>Landowner and easement holder also need to determine who will enforce trail </a:t>
            </a:r>
            <a:r>
              <a:rPr lang="en-US" dirty="0" smtClean="0"/>
              <a:t>rules</a:t>
            </a:r>
          </a:p>
          <a:p>
            <a:r>
              <a:rPr lang="en-US" dirty="0" smtClean="0"/>
              <a:t>When will the trail be open?</a:t>
            </a:r>
          </a:p>
          <a:p>
            <a:pPr lvl="1"/>
            <a:r>
              <a:rPr lang="en-US" dirty="0" smtClean="0"/>
              <a:t>After construction? After fence installation?</a:t>
            </a:r>
          </a:p>
          <a:p>
            <a:pPr lvl="1"/>
            <a:r>
              <a:rPr lang="en-US" dirty="0" smtClean="0"/>
              <a:t>Daily? Or only on weekends? </a:t>
            </a:r>
          </a:p>
          <a:p>
            <a:pPr lvl="1"/>
            <a:r>
              <a:rPr lang="en-US" dirty="0" smtClean="0"/>
              <a:t>Daytime only? Or 24 Hours?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21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Solutions: Signs and Postings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responsible for creating, installing, and maintaining signs?</a:t>
            </a:r>
          </a:p>
          <a:p>
            <a:pPr lvl="1"/>
            <a:r>
              <a:rPr lang="en-US" dirty="0" smtClean="0"/>
              <a:t>Usually, the easement holder will be responsible</a:t>
            </a:r>
          </a:p>
          <a:p>
            <a:r>
              <a:rPr lang="en-US" dirty="0" smtClean="0"/>
              <a:t>Where will signs be located?</a:t>
            </a:r>
          </a:p>
          <a:p>
            <a:pPr lvl="1"/>
            <a:r>
              <a:rPr lang="en-US" dirty="0" smtClean="0"/>
              <a:t>Signs along the trail will notify visitors of the boundaries and rules</a:t>
            </a:r>
          </a:p>
        </p:txBody>
      </p:sp>
    </p:spTree>
    <p:extLst>
      <p:ext uri="{BB962C8B-B14F-4D97-AF65-F5344CB8AC3E}">
        <p14:creationId xmlns:p14="http://schemas.microsoft.com/office/powerpoint/2010/main" xmlns="" val="24655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 and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581901" cy="49754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Who is responsible for constructing and maintaining the trail?</a:t>
            </a:r>
          </a:p>
          <a:p>
            <a:pPr lvl="1"/>
            <a:r>
              <a:rPr lang="en-US" dirty="0" smtClean="0"/>
              <a:t>Usually, landowners prefer to make easement holders responsible</a:t>
            </a:r>
            <a:r>
              <a:rPr lang="en-US" dirty="0"/>
              <a:t> </a:t>
            </a:r>
            <a:r>
              <a:rPr lang="en-US" dirty="0" smtClean="0"/>
              <a:t>for construction, maintenance, and damage repair</a:t>
            </a:r>
          </a:p>
          <a:p>
            <a:r>
              <a:rPr lang="en-US" dirty="0" smtClean="0"/>
              <a:t>What labor and materials are required?</a:t>
            </a:r>
          </a:p>
          <a:p>
            <a:pPr lvl="1"/>
            <a:r>
              <a:rPr lang="en-US" dirty="0"/>
              <a:t>Trail paths must be cleared and leveled</a:t>
            </a:r>
          </a:p>
          <a:p>
            <a:pPr lvl="1"/>
            <a:r>
              <a:rPr lang="en-US" dirty="0"/>
              <a:t>Boardwalks or walkways may need to be built</a:t>
            </a:r>
          </a:p>
          <a:p>
            <a:pPr lvl="1"/>
            <a:r>
              <a:rPr lang="en-US" dirty="0"/>
              <a:t>Trails made with permeable materials are </a:t>
            </a:r>
            <a:r>
              <a:rPr lang="en-US" dirty="0" smtClean="0"/>
              <a:t>preferable</a:t>
            </a:r>
          </a:p>
          <a:p>
            <a:r>
              <a:rPr lang="en-US" dirty="0" smtClean="0"/>
              <a:t>Also, consider </a:t>
            </a:r>
          </a:p>
          <a:p>
            <a:pPr lvl="1"/>
            <a:r>
              <a:rPr lang="en-US" dirty="0" smtClean="0"/>
              <a:t>How much time will be allowed for construction of trail, fences, and infrastructure? </a:t>
            </a:r>
          </a:p>
          <a:p>
            <a:pPr lvl="1"/>
            <a:r>
              <a:rPr lang="en-US" dirty="0" smtClean="0"/>
              <a:t>What provisions are necessary to grant access for construction?</a:t>
            </a:r>
          </a:p>
          <a:p>
            <a:pPr lvl="1"/>
            <a:r>
              <a:rPr lang="en-US" dirty="0" smtClean="0"/>
              <a:t>Under what conditions the trail will be closed?</a:t>
            </a:r>
            <a:endParaRPr lang="en-US" dirty="0"/>
          </a:p>
          <a:p>
            <a:endParaRPr lang="en-US" dirty="0"/>
          </a:p>
          <a:p>
            <a:pPr marL="40322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17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Reserving Landowner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what extent can landowners use the trail and adjacent property?</a:t>
            </a:r>
          </a:p>
          <a:p>
            <a:pPr lvl="1"/>
            <a:r>
              <a:rPr lang="en-US" dirty="0" smtClean="0"/>
              <a:t>Consider vehicle use, horses, hunting, etc.</a:t>
            </a:r>
          </a:p>
          <a:p>
            <a:r>
              <a:rPr lang="en-US" dirty="0" smtClean="0"/>
              <a:t>To what extent does the trail impede land management?</a:t>
            </a:r>
          </a:p>
          <a:p>
            <a:pPr lvl="1"/>
            <a:r>
              <a:rPr lang="en-US" dirty="0" smtClean="0"/>
              <a:t>Consider whether trail interferes with existing utilities, any prior easement holders, or the execution of prescribed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62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is the trail easement worth?</a:t>
            </a:r>
          </a:p>
          <a:p>
            <a:pPr lvl="1"/>
            <a:r>
              <a:rPr lang="en-US" dirty="0" smtClean="0"/>
              <a:t>Third-party appraiser usually determines the value</a:t>
            </a:r>
          </a:p>
          <a:p>
            <a:pPr lvl="1"/>
            <a:r>
              <a:rPr lang="en-US" dirty="0" smtClean="0"/>
              <a:t>What is the diminution in value of underlying fee property due to landowner surrendering right to exclude the public from a portion of landowner’s property?</a:t>
            </a:r>
          </a:p>
          <a:p>
            <a:pPr marL="40322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62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Negotiating, Drafting, and Closing the Agreement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Step 1: Identify sources of funding</a:t>
            </a:r>
          </a:p>
          <a:p>
            <a:r>
              <a:rPr lang="en-US" dirty="0" smtClean="0"/>
              <a:t>Step 2: Determine the value of the property and potential trail easement</a:t>
            </a:r>
          </a:p>
          <a:p>
            <a:r>
              <a:rPr lang="en-US" dirty="0" smtClean="0"/>
              <a:t>Step 3: Negotiate and contract with the landowner</a:t>
            </a:r>
          </a:p>
          <a:p>
            <a:r>
              <a:rPr lang="en-US" dirty="0" smtClean="0"/>
              <a:t>Step 4: Do Due Diligence</a:t>
            </a:r>
          </a:p>
          <a:p>
            <a:pPr lvl="1"/>
            <a:r>
              <a:rPr lang="en-US" dirty="0" smtClean="0"/>
              <a:t>Deed research</a:t>
            </a:r>
          </a:p>
          <a:p>
            <a:pPr lvl="1"/>
            <a:r>
              <a:rPr lang="en-US" dirty="0" smtClean="0"/>
              <a:t>Environmental assessment</a:t>
            </a:r>
            <a:endParaRPr lang="en-US" dirty="0"/>
          </a:p>
          <a:p>
            <a:r>
              <a:rPr lang="en-US" dirty="0" smtClean="0"/>
              <a:t>Step 5: Close on acquisition and record transfer</a:t>
            </a:r>
          </a:p>
        </p:txBody>
      </p:sp>
    </p:spTree>
    <p:extLst>
      <p:ext uri="{BB962C8B-B14F-4D97-AF65-F5344CB8AC3E}">
        <p14:creationId xmlns:p14="http://schemas.microsoft.com/office/powerpoint/2010/main" xmlns="" val="23192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One deed or Two?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the trail easement be incorporated into the conservation easement? Or should there be two separate documents?</a:t>
            </a:r>
          </a:p>
          <a:p>
            <a:pPr lvl="1"/>
            <a:r>
              <a:rPr lang="en-US" dirty="0" smtClean="0"/>
              <a:t>Either way is OK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94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trail easements and why do we need them?</a:t>
            </a:r>
          </a:p>
          <a:p>
            <a:r>
              <a:rPr lang="en-US" dirty="0" smtClean="0"/>
              <a:t>How do we address landowner concerns about granting trail easements?</a:t>
            </a:r>
          </a:p>
          <a:p>
            <a:r>
              <a:rPr lang="en-US" dirty="0" smtClean="0"/>
              <a:t>What are the legal and practical considerations that go into drafting and negotiating trail easements?</a:t>
            </a:r>
          </a:p>
          <a:p>
            <a:r>
              <a:rPr lang="en-US" dirty="0" smtClean="0"/>
              <a:t>What can we learn from Sarasota County’s “River to River” trail system?</a:t>
            </a:r>
          </a:p>
        </p:txBody>
      </p:sp>
    </p:spTree>
    <p:extLst>
      <p:ext uri="{BB962C8B-B14F-4D97-AF65-F5344CB8AC3E}">
        <p14:creationId xmlns:p14="http://schemas.microsoft.com/office/powerpoint/2010/main" xmlns="" val="39895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107577"/>
            <a:ext cx="8761863" cy="1653988"/>
          </a:xfrm>
        </p:spPr>
        <p:txBody>
          <a:bodyPr>
            <a:noAutofit/>
          </a:bodyPr>
          <a:lstStyle/>
          <a:p>
            <a:r>
              <a:rPr lang="en-US" sz="4400" dirty="0" smtClean="0"/>
              <a:t>Review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13" y="2037976"/>
            <a:ext cx="3792538" cy="39534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Liability and Risk Management</a:t>
            </a:r>
          </a:p>
          <a:p>
            <a:r>
              <a:rPr lang="en-US" dirty="0" smtClean="0"/>
              <a:t>Trail Rules</a:t>
            </a:r>
          </a:p>
          <a:p>
            <a:r>
              <a:rPr lang="en-US" dirty="0" smtClean="0"/>
              <a:t>Reserving Landowner Uses and Rights</a:t>
            </a:r>
          </a:p>
          <a:p>
            <a:r>
              <a:rPr lang="en-US" dirty="0" smtClean="0"/>
              <a:t>Assessing Value</a:t>
            </a:r>
          </a:p>
          <a:p>
            <a:r>
              <a:rPr lang="en-US" dirty="0" smtClean="0"/>
              <a:t>Drafting, Negotiating, and Closing the Agreement</a:t>
            </a:r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31863" y="2034988"/>
            <a:ext cx="3792538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 typeface="Wingdings" charset="2"/>
              <a:buChar char="v"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 typeface="Wingdings" charset="2"/>
              <a:buChar char="v"/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 typeface="Wingdings" charset="2"/>
              <a:buChar char="v"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 typeface="Wingdings" charset="2"/>
              <a:buChar char="v"/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 typeface="Wingdings" charset="2"/>
              <a:buChar char="v"/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 typeface="Wingdings" charset="2"/>
              <a:buChar char="v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 typeface="Wingdings" charset="2"/>
              <a:buChar char="v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 typeface="Wingdings" charset="2"/>
              <a:buChar char="v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 typeface="Wingdings" charset="2"/>
              <a:buChar char="v"/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Trail Width</a:t>
            </a:r>
          </a:p>
          <a:p>
            <a:r>
              <a:rPr lang="en-US" dirty="0" smtClean="0"/>
              <a:t>Trail Location and Boundaries</a:t>
            </a:r>
          </a:p>
          <a:p>
            <a:r>
              <a:rPr lang="en-US" dirty="0" smtClean="0"/>
              <a:t>Entry and Exit Points</a:t>
            </a:r>
          </a:p>
          <a:p>
            <a:r>
              <a:rPr lang="en-US" dirty="0" smtClean="0"/>
              <a:t>Trail Construction and Maintenance</a:t>
            </a:r>
          </a:p>
          <a:p>
            <a:r>
              <a:rPr lang="en-US" dirty="0" smtClean="0"/>
              <a:t>Security and Fencing</a:t>
            </a:r>
          </a:p>
        </p:txBody>
      </p:sp>
    </p:spTree>
    <p:extLst>
      <p:ext uri="{BB962C8B-B14F-4D97-AF65-F5344CB8AC3E}">
        <p14:creationId xmlns:p14="http://schemas.microsoft.com/office/powerpoint/2010/main" xmlns="" val="32442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76" y="-57906"/>
            <a:ext cx="3847129" cy="1653988"/>
          </a:xfrm>
        </p:spPr>
        <p:txBody>
          <a:bodyPr/>
          <a:lstStyle/>
          <a:p>
            <a:r>
              <a:rPr lang="en-US" dirty="0" smtClean="0"/>
              <a:t>Florida 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978" y="1596082"/>
            <a:ext cx="2514786" cy="3303464"/>
          </a:xfrm>
        </p:spPr>
        <p:txBody>
          <a:bodyPr/>
          <a:lstStyle/>
          <a:p>
            <a:r>
              <a:rPr lang="en-US" dirty="0" smtClean="0"/>
              <a:t>The Everglades watershed is a slow moving river 60 miles wide and 100 miles long.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0449" y="4899546"/>
            <a:ext cx="5844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lvl="0" indent="-403225">
              <a:spcBef>
                <a:spcPts val="2000"/>
              </a:spcBef>
              <a:buFont typeface="Wingdings" charset="2"/>
              <a:buChar char="v"/>
            </a:pP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Water traverses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south from Lake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Okeechobee, through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sawgrass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 marshes,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freshwater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sloughs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, cypress swamps, pineland, and mangrove estuaries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into Florida Bay.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3" t="2391" r="19234" b="10544"/>
          <a:stretch/>
        </p:blipFill>
        <p:spPr bwMode="auto">
          <a:xfrm>
            <a:off x="0" y="1596082"/>
            <a:ext cx="3189978" cy="526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South fla 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2293" y="2468266"/>
            <a:ext cx="3241707" cy="24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South fla 0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2293" y="0"/>
            <a:ext cx="3291022" cy="24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1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Florida 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213"/>
            <a:ext cx="3743324" cy="1660107"/>
          </a:xfrm>
        </p:spPr>
        <p:txBody>
          <a:bodyPr>
            <a:normAutofit/>
          </a:bodyPr>
          <a:lstStyle/>
          <a:p>
            <a:r>
              <a:rPr lang="en-US" dirty="0" smtClean="0"/>
              <a:t>All of the following are TRUE about the Everglades, except…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60320"/>
            <a:ext cx="35994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Coushatta Indians inhabited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Slowest river in world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Alligators &amp; crocodiles co-exist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b="1" dirty="0" smtClean="0"/>
              <a:t>Largest mangrove ecosystem in western hemisphere</a:t>
            </a:r>
          </a:p>
          <a:p>
            <a:endParaRPr lang="en-US" dirty="0"/>
          </a:p>
        </p:txBody>
      </p:sp>
      <p:pic>
        <p:nvPicPr>
          <p:cNvPr id="72706" name="Picture 2" descr="http://media-cdn.tripadvisor.com/media/photo-s/01/31/a4/00/airboat-ride-scener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4" y="2350531"/>
            <a:ext cx="4714875" cy="3533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-293012"/>
            <a:ext cx="7581901" cy="1653988"/>
          </a:xfrm>
        </p:spPr>
        <p:txBody>
          <a:bodyPr/>
          <a:lstStyle/>
          <a:p>
            <a:r>
              <a:rPr lang="en-US" dirty="0" smtClean="0"/>
              <a:t>Answer?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4960"/>
            <a:ext cx="3743324" cy="3688079"/>
          </a:xfrm>
        </p:spPr>
        <p:txBody>
          <a:bodyPr>
            <a:normAutofit/>
          </a:bodyPr>
          <a:lstStyle/>
          <a:p>
            <a:r>
              <a:rPr lang="en-US" dirty="0" err="1" smtClean="0"/>
              <a:t>Coushattas</a:t>
            </a:r>
            <a:r>
              <a:rPr lang="en-US" dirty="0" smtClean="0"/>
              <a:t> were in Texas, Louisiana, &amp; Oklahoma</a:t>
            </a:r>
          </a:p>
          <a:p>
            <a:r>
              <a:rPr lang="en-US" dirty="0" smtClean="0"/>
              <a:t>Everglades were populated by </a:t>
            </a:r>
            <a:r>
              <a:rPr lang="it-IT" dirty="0" smtClean="0"/>
              <a:t>Calusa, Tequesta, and Seminole Native American Tribes</a:t>
            </a:r>
            <a:endParaRPr lang="en-US" dirty="0" smtClean="0"/>
          </a:p>
        </p:txBody>
      </p:sp>
      <p:pic>
        <p:nvPicPr>
          <p:cNvPr id="71682" name="Picture 2" descr="http://www.britannica.com/blogs/wp-content/uploads/2010/08/everglad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535" y="1216978"/>
            <a:ext cx="4714875" cy="4188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to River Trail</a:t>
            </a:r>
            <a:endParaRPr lang="en-US" dirty="0"/>
          </a:p>
        </p:txBody>
      </p:sp>
      <p:pic>
        <p:nvPicPr>
          <p:cNvPr id="1026" name="Picture 2" descr="C:\Documents and Settings\glee\Desktop\ranch maps\Myakka Ranchlands and River Map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3431" y="1269241"/>
            <a:ext cx="9776139" cy="63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8320" y="4124960"/>
            <a:ext cx="129032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MYAKKA ISLAND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xmlns="" val="17990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077" y="-334393"/>
            <a:ext cx="7581901" cy="1653988"/>
          </a:xfrm>
        </p:spPr>
        <p:txBody>
          <a:bodyPr/>
          <a:lstStyle/>
          <a:p>
            <a:r>
              <a:rPr lang="en-US" dirty="0" smtClean="0"/>
              <a:t>River to River Trail</a:t>
            </a:r>
            <a:endParaRPr lang="en-US" dirty="0"/>
          </a:p>
        </p:txBody>
      </p:sp>
      <p:pic>
        <p:nvPicPr>
          <p:cNvPr id="1026" name="Picture 2" descr="C:\Documents and Settings\glee\Desktop\ranch maps\Myakka Ranchlands and River Ma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82868"/>
            <a:ext cx="9234290" cy="59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5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to River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581901" cy="47502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Myakka </a:t>
            </a:r>
            <a:r>
              <a:rPr lang="en-US" dirty="0"/>
              <a:t>River Landscape Island </a:t>
            </a:r>
            <a:r>
              <a:rPr lang="en-US" dirty="0" smtClean="0"/>
              <a:t>encompasses </a:t>
            </a:r>
            <a:r>
              <a:rPr lang="en-US" dirty="0"/>
              <a:t>more than 106,000 acres and is larger than 22 of America’s National Parks. </a:t>
            </a:r>
            <a:endParaRPr lang="en-US" dirty="0" smtClean="0"/>
          </a:p>
          <a:p>
            <a:r>
              <a:rPr lang="en-US" dirty="0" smtClean="0"/>
              <a:t>Protecting these lands </a:t>
            </a:r>
            <a:r>
              <a:rPr lang="en-US" dirty="0"/>
              <a:t>will safeguard regional water supplies, water quality, provide natural flood protection and recreational opportunities. </a:t>
            </a:r>
          </a:p>
          <a:p>
            <a:r>
              <a:rPr lang="en-US" dirty="0"/>
              <a:t>The ‘River to River’ trail, once constructed, will </a:t>
            </a:r>
            <a:r>
              <a:rPr lang="en-US" dirty="0" smtClean="0"/>
              <a:t>give </a:t>
            </a:r>
            <a:r>
              <a:rPr lang="en-US" dirty="0"/>
              <a:t>the public access to 36 miles of uninterrupted trail, from RV Griffin Preserve at the Peace </a:t>
            </a:r>
            <a:r>
              <a:rPr lang="en-US" dirty="0" smtClean="0"/>
              <a:t>River, west to </a:t>
            </a:r>
            <a:r>
              <a:rPr lang="en-US" dirty="0"/>
              <a:t>Myakka River State </a:t>
            </a:r>
            <a:r>
              <a:rPr lang="en-US" dirty="0" smtClean="0"/>
              <a:t>Park</a:t>
            </a:r>
          </a:p>
          <a:p>
            <a:r>
              <a:rPr lang="en-US" dirty="0" smtClean="0"/>
              <a:t>Visitors can enjoy hiking, running, biking, horseback </a:t>
            </a:r>
            <a:r>
              <a:rPr lang="en-US" dirty="0"/>
              <a:t>riding, </a:t>
            </a:r>
            <a:r>
              <a:rPr lang="en-US" dirty="0" smtClean="0"/>
              <a:t>bird </a:t>
            </a:r>
            <a:r>
              <a:rPr lang="en-US" dirty="0"/>
              <a:t>watching, and educational study.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84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Carlton 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Private working ranch</a:t>
            </a:r>
          </a:p>
          <a:p>
            <a:r>
              <a:rPr lang="en-US" dirty="0" smtClean="0"/>
              <a:t>In 2007, Sarasota County and Southwest Florida Water Management District acquired a conservation easement for the property</a:t>
            </a:r>
          </a:p>
          <a:p>
            <a:r>
              <a:rPr lang="en-US" dirty="0" smtClean="0"/>
              <a:t>Included in the easement was a 1/4-mile trail easement along the south edge of the property</a:t>
            </a:r>
          </a:p>
          <a:p>
            <a:r>
              <a:rPr lang="en-US" dirty="0" smtClean="0"/>
              <a:t>The trail easement’s construction is contingent on adjacent properties being publicly owned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62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Carlton Ranch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8773210"/>
              </p:ext>
            </p:extLst>
          </p:nvPr>
        </p:nvGraphicFramePr>
        <p:xfrm>
          <a:off x="2387109" y="1355748"/>
          <a:ext cx="4251349" cy="5502252"/>
        </p:xfrm>
        <a:graphic>
          <a:graphicData uri="http://schemas.openxmlformats.org/presentationml/2006/ole">
            <p:oleObj spid="_x0000_s2063" name="Acrobat Document" r:id="rId3" imgW="7745400" imgH="107661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803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Carlton Ranch Trail</a:t>
            </a:r>
            <a:endParaRPr lang="en-US" dirty="0"/>
          </a:p>
        </p:txBody>
      </p:sp>
      <p:pic>
        <p:nvPicPr>
          <p:cNvPr id="2050" name="Picture 2" descr="C:\Documents and Settings\glee\Desktop\ranch maps\Carlton Ranch_Trail Easement+ToledoBladeExt (zoomed out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8637" y="1357313"/>
            <a:ext cx="10651362" cy="68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2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easement?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519880"/>
            <a:ext cx="7581901" cy="4979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dirty="0"/>
              <a:t>easement is </a:t>
            </a:r>
            <a:r>
              <a:rPr lang="en-US" sz="2800" dirty="0" smtClean="0"/>
              <a:t>a </a:t>
            </a:r>
            <a:r>
              <a:rPr lang="en-US" sz="2800" dirty="0" err="1" smtClean="0"/>
              <a:t>nonpossessory</a:t>
            </a:r>
            <a:r>
              <a:rPr lang="en-US" sz="2800" dirty="0" smtClean="0"/>
              <a:t> interest in the land of another. </a:t>
            </a:r>
            <a:r>
              <a:rPr lang="en-US" sz="1200" dirty="0" smtClean="0"/>
              <a:t>(Source: </a:t>
            </a:r>
            <a:r>
              <a:rPr lang="en-US" sz="1200" i="1" dirty="0" smtClean="0"/>
              <a:t>The </a:t>
            </a:r>
            <a:r>
              <a:rPr lang="en-US" sz="1200" i="1" dirty="0"/>
              <a:t>Law of Easements &amp; Licenses in Land</a:t>
            </a:r>
            <a:r>
              <a:rPr lang="en-US" sz="1200" dirty="0"/>
              <a:t> </a:t>
            </a:r>
            <a:r>
              <a:rPr lang="en-US" sz="1200" i="1" dirty="0"/>
              <a:t>§ </a:t>
            </a:r>
            <a:r>
              <a:rPr lang="en-US" sz="1200" i="1" dirty="0" smtClean="0"/>
              <a:t>1:1</a:t>
            </a:r>
            <a:r>
              <a:rPr lang="en-US" sz="1200" dirty="0" smtClean="0"/>
              <a:t>, by Ely and Bruce)</a:t>
            </a:r>
            <a:endParaRPr lang="en-US" sz="1200" dirty="0"/>
          </a:p>
          <a:p>
            <a:r>
              <a:rPr lang="en-US" dirty="0"/>
              <a:t>Easements can be temporary or permanent</a:t>
            </a:r>
          </a:p>
          <a:p>
            <a:r>
              <a:rPr lang="en-US" dirty="0" smtClean="0"/>
              <a:t>Original landowner </a:t>
            </a:r>
            <a:r>
              <a:rPr lang="en-US" dirty="0"/>
              <a:t>still retains </a:t>
            </a:r>
            <a:r>
              <a:rPr lang="en-US" dirty="0" smtClean="0"/>
              <a:t>full property </a:t>
            </a:r>
            <a:r>
              <a:rPr lang="en-US" dirty="0"/>
              <a:t>ownership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Right of way easements- grant access for trails, sidewalks, utilities, driveways, etc.</a:t>
            </a:r>
          </a:p>
          <a:p>
            <a:pPr lvl="1"/>
            <a:r>
              <a:rPr lang="en-US" dirty="0" smtClean="0"/>
              <a:t>Conservation easements- limit property development</a:t>
            </a:r>
          </a:p>
          <a:p>
            <a:pPr lvl="1"/>
            <a:r>
              <a:rPr lang="en-US" dirty="0" smtClean="0"/>
              <a:t>View easements- restrict height of buildings</a:t>
            </a:r>
          </a:p>
          <a:p>
            <a:pPr marL="40322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98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Longino</a:t>
            </a:r>
            <a:r>
              <a:rPr lang="en-US" dirty="0" smtClean="0"/>
              <a:t> 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Private working ranch</a:t>
            </a:r>
          </a:p>
          <a:p>
            <a:r>
              <a:rPr lang="en-US" dirty="0"/>
              <a:t>In </a:t>
            </a:r>
            <a:r>
              <a:rPr lang="en-US" dirty="0" smtClean="0"/>
              <a:t>2010, </a:t>
            </a:r>
            <a:r>
              <a:rPr lang="en-US" dirty="0"/>
              <a:t>Sarasota County and Southwest Florida Water Management District acquired a conservation easement for the property</a:t>
            </a:r>
          </a:p>
          <a:p>
            <a:r>
              <a:rPr lang="en-US" dirty="0" smtClean="0"/>
              <a:t>Trail Easement was included in the agreement, which grants public access to a 4 mile stretch of land</a:t>
            </a:r>
          </a:p>
          <a:p>
            <a:r>
              <a:rPr lang="en-US" dirty="0" smtClean="0"/>
              <a:t>One mile of trail crosses a wetland mitigation bank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79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93678"/>
            <a:ext cx="7581901" cy="1653988"/>
          </a:xfrm>
        </p:spPr>
        <p:txBody>
          <a:bodyPr/>
          <a:lstStyle/>
          <a:p>
            <a:r>
              <a:rPr lang="en-US" dirty="0" err="1" smtClean="0"/>
              <a:t>Longino</a:t>
            </a:r>
            <a:r>
              <a:rPr lang="en-US" dirty="0" smtClean="0"/>
              <a:t> Ranch</a:t>
            </a:r>
            <a:endParaRPr lang="en-US" dirty="0"/>
          </a:p>
        </p:txBody>
      </p:sp>
      <p:pic>
        <p:nvPicPr>
          <p:cNvPr id="3074" name="Picture 2" descr="C:\Documents and Settings\glee\Desktop\ranch maps\Longino CE- trail easement ma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4402"/>
            <a:ext cx="9144000" cy="59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4480" y="3647440"/>
            <a:ext cx="1574800" cy="369332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2</a:t>
            </a:r>
            <a:r>
              <a:rPr lang="en-US" b="1" baseline="30000" dirty="0" smtClean="0"/>
              <a:t>nd</a:t>
            </a:r>
            <a:r>
              <a:rPr lang="en-US" b="1" dirty="0" smtClean="0"/>
              <a:t> CE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43040" y="5648960"/>
            <a:ext cx="1483360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1</a:t>
            </a:r>
            <a:r>
              <a:rPr lang="en-US" b="1" baseline="30000" dirty="0" smtClean="0"/>
              <a:t>st</a:t>
            </a:r>
            <a:r>
              <a:rPr lang="en-US" b="1" dirty="0" smtClean="0"/>
              <a:t> 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58160" y="5648960"/>
            <a:ext cx="1361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Trail Easement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9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Longino</a:t>
            </a:r>
            <a:r>
              <a:rPr lang="en-US" dirty="0" smtClean="0"/>
              <a:t> Ranch Trail</a:t>
            </a:r>
            <a:endParaRPr lang="en-US" dirty="0"/>
          </a:p>
        </p:txBody>
      </p:sp>
      <p:pic>
        <p:nvPicPr>
          <p:cNvPr id="4098" name="Picture 2" descr="C:\Documents and Settings\glee\Desktop\ranch maps\Longino TE Construction Agreement Illustrati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072" y="1761565"/>
            <a:ext cx="9712768" cy="62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68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483360"/>
            <a:ext cx="7581901" cy="4775200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 smtClean="0"/>
              <a:t>Sean M. Byrne, Esq.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 smtClean="0"/>
              <a:t>	</a:t>
            </a:r>
            <a:r>
              <a:rPr lang="en-US" sz="2900" dirty="0" smtClean="0"/>
              <a:t>Bach &amp; Jacobs, P.A.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900" dirty="0" smtClean="0"/>
              <a:t>	240 S. Pineapple Ave, #700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900" dirty="0" smtClean="0"/>
              <a:t>	Sarasota, FL 34236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900" dirty="0" smtClean="0">
                <a:hlinkClick r:id="rId2"/>
              </a:rPr>
              <a:t>	sean@sarasotaelderlaw.com</a:t>
            </a:r>
            <a:endParaRPr lang="en-US" sz="2900" dirty="0" smtClean="0"/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900" dirty="0" smtClean="0"/>
              <a:t>	bachjacobs.com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endParaRPr lang="en-US" sz="29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 smtClean="0"/>
              <a:t>Albert </a:t>
            </a:r>
            <a:r>
              <a:rPr lang="en-US" sz="3600" dirty="0" err="1" smtClean="0"/>
              <a:t>Joerger</a:t>
            </a:r>
            <a:r>
              <a:rPr lang="en-US" sz="3600" dirty="0" smtClean="0"/>
              <a:t>, Ph.D.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 dirty="0" smtClean="0"/>
              <a:t>	The </a:t>
            </a:r>
            <a:r>
              <a:rPr lang="en-US" sz="2900" dirty="0" err="1" smtClean="0"/>
              <a:t>Joerger</a:t>
            </a:r>
            <a:r>
              <a:rPr lang="en-US" sz="2900" dirty="0" smtClean="0"/>
              <a:t> Group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 dirty="0" smtClean="0"/>
              <a:t>	P.O. Box 25907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 dirty="0" smtClean="0"/>
              <a:t>	Sarasota, FL 34227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 dirty="0" smtClean="0">
                <a:hlinkClick r:id="rId3"/>
              </a:rPr>
              <a:t>	albert@joerger.com</a:t>
            </a:r>
            <a:endParaRPr lang="en-US" sz="2900" dirty="0" smtClean="0"/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 dirty="0" smtClean="0"/>
              <a:t>	joerger.com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xmlns="" val="25342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69" y="107577"/>
            <a:ext cx="8213833" cy="16539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a conservation easement?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Conservation </a:t>
            </a:r>
            <a:r>
              <a:rPr lang="en-US" dirty="0" smtClean="0"/>
              <a:t>easements are designed to preserve undeveloped lands and keep them in their natural </a:t>
            </a:r>
            <a:r>
              <a:rPr lang="en-US" dirty="0"/>
              <a:t>state </a:t>
            </a:r>
            <a:r>
              <a:rPr lang="en-US" dirty="0" smtClean="0"/>
              <a:t>forever </a:t>
            </a:r>
            <a:r>
              <a:rPr lang="en-US" sz="1200" dirty="0" smtClean="0"/>
              <a:t>(Source:  </a:t>
            </a:r>
            <a:r>
              <a:rPr lang="en-US" sz="1200" i="1" dirty="0" smtClean="0"/>
              <a:t>The </a:t>
            </a:r>
            <a:r>
              <a:rPr lang="en-US" sz="1200" i="1" dirty="0"/>
              <a:t>Law of Easements &amp; Licenses in Land </a:t>
            </a:r>
            <a:r>
              <a:rPr lang="en-US" sz="1200" dirty="0"/>
              <a:t>§ </a:t>
            </a:r>
            <a:r>
              <a:rPr lang="en-US" sz="1200" dirty="0" smtClean="0"/>
              <a:t>12:2, by Ely and Bruce)</a:t>
            </a:r>
          </a:p>
          <a:p>
            <a:r>
              <a:rPr lang="en-US" dirty="0" smtClean="0"/>
              <a:t>Landowners usually donate or sell conservation easements to government agencies or private land trusts</a:t>
            </a:r>
          </a:p>
          <a:p>
            <a:r>
              <a:rPr lang="en-US" dirty="0" smtClean="0"/>
              <a:t>Landowners who donate land for conservation are eligible for federal income tax deductions and sometimes state tax benefits (income tax credits/property tax exemption, etc.)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731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trail easement?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trail easement grants a party access to cross through another’s private land.</a:t>
            </a:r>
          </a:p>
          <a:p>
            <a:pPr lvl="1"/>
            <a:r>
              <a:rPr lang="en-US" dirty="0" smtClean="0"/>
              <a:t>Hiking </a:t>
            </a:r>
          </a:p>
          <a:p>
            <a:pPr lvl="1"/>
            <a:r>
              <a:rPr lang="en-US" dirty="0" smtClean="0"/>
              <a:t>Biking</a:t>
            </a:r>
          </a:p>
          <a:p>
            <a:pPr lvl="1"/>
            <a:r>
              <a:rPr lang="en-US" dirty="0" smtClean="0"/>
              <a:t>Running</a:t>
            </a:r>
          </a:p>
          <a:p>
            <a:pPr lvl="1"/>
            <a:r>
              <a:rPr lang="en-US" dirty="0" smtClean="0"/>
              <a:t>Off-roading</a:t>
            </a:r>
          </a:p>
          <a:p>
            <a:pPr lvl="1"/>
            <a:r>
              <a:rPr lang="en-US" dirty="0" smtClean="0"/>
              <a:t>Horseback riding</a:t>
            </a:r>
          </a:p>
        </p:txBody>
      </p:sp>
    </p:spTree>
    <p:extLst>
      <p:ext uri="{BB962C8B-B14F-4D97-AF65-F5344CB8AC3E}">
        <p14:creationId xmlns:p14="http://schemas.microsoft.com/office/powerpoint/2010/main" xmlns="" val="11225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tional Trails map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1423" y="-146423"/>
            <a:ext cx="9957048" cy="81763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9462" y="-146423"/>
            <a:ext cx="7581901" cy="1653988"/>
          </a:xfrm>
        </p:spPr>
        <p:txBody>
          <a:bodyPr/>
          <a:lstStyle/>
          <a:p>
            <a:r>
              <a:rPr lang="en-US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National Hiking Trails</a:t>
            </a:r>
            <a:endParaRPr lang="en-US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1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T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50" y="107857"/>
            <a:ext cx="8858250" cy="6356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5143500" cy="2673350"/>
          </a:xfrm>
        </p:spPr>
        <p:txBody>
          <a:bodyPr>
            <a:normAutofit/>
          </a:bodyPr>
          <a:lstStyle/>
          <a:p>
            <a:r>
              <a:rPr lang="en-US" sz="4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Florida National </a:t>
            </a:r>
            <a:br>
              <a:rPr lang="en-US" sz="4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Scenic </a:t>
            </a:r>
            <a:r>
              <a:rPr lang="en-US" sz="4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Trail</a:t>
            </a:r>
            <a:r>
              <a:rPr lang="en-US" sz="4800" dirty="0" smtClean="0">
                <a:solidFill>
                  <a:srgbClr val="FF0000"/>
                </a:solidFill>
              </a:rPr>
              <a:t/>
            </a:r>
            <a:br>
              <a:rPr lang="en-US" sz="4800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50" y="3153251"/>
            <a:ext cx="519889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Over 1,500 miles through: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Big </a:t>
            </a:r>
            <a:r>
              <a:rPr lang="en-US" sz="2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Cypress National </a:t>
            </a: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Preserve,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Ocala National Forest,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Osceola National Forest,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Apalachicola National Forest,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St. Marks National Wildlife Refuge,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Numerous State &amp; Local Forests, Parks, and Preserves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53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10771</TotalTime>
  <Words>2480</Words>
  <Application>Microsoft Office PowerPoint</Application>
  <PresentationFormat>On-screen Show (4:3)</PresentationFormat>
  <Paragraphs>273</Paragraphs>
  <Slides>53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Orbit</vt:lpstr>
      <vt:lpstr>Acrobat Document</vt:lpstr>
      <vt:lpstr>Trail Easements on Private Lands</vt:lpstr>
      <vt:lpstr>About us</vt:lpstr>
      <vt:lpstr>Learning Objectives</vt:lpstr>
      <vt:lpstr>Roadmap</vt:lpstr>
      <vt:lpstr>What is an easement?</vt:lpstr>
      <vt:lpstr>What is a conservation easement?</vt:lpstr>
      <vt:lpstr>What is a trail easement?</vt:lpstr>
      <vt:lpstr>National Hiking Trails</vt:lpstr>
      <vt:lpstr>Florida National  Scenic Trail </vt:lpstr>
      <vt:lpstr>Florida Fact</vt:lpstr>
      <vt:lpstr>Florida Trivia</vt:lpstr>
      <vt:lpstr>Answers?</vt:lpstr>
      <vt:lpstr>Engaging taxpayers in using public funds for conserving private lands</vt:lpstr>
      <vt:lpstr>How does a trail easement benefit the public?</vt:lpstr>
      <vt:lpstr>How does a landowner benefit from a trail easement?</vt:lpstr>
      <vt:lpstr>Florida Fact</vt:lpstr>
      <vt:lpstr>Florida Trivia</vt:lpstr>
      <vt:lpstr>Answer?</vt:lpstr>
      <vt:lpstr>Addressing landowner concerns about granting public access to private property</vt:lpstr>
      <vt:lpstr>Landowner Liability</vt:lpstr>
      <vt:lpstr>Landowner Liability</vt:lpstr>
      <vt:lpstr>Landowner Liability</vt:lpstr>
      <vt:lpstr>Landowner Liability</vt:lpstr>
      <vt:lpstr>Landowner Liability</vt:lpstr>
      <vt:lpstr>Privacy</vt:lpstr>
      <vt:lpstr>Slide 26</vt:lpstr>
      <vt:lpstr>Privacy: Trail Location and Boundaries</vt:lpstr>
      <vt:lpstr>Privacy: Entry and Exit Points</vt:lpstr>
      <vt:lpstr>Privacy: Trail Width</vt:lpstr>
      <vt:lpstr>Problem: Trespassers, property damage, and tomfoolery</vt:lpstr>
      <vt:lpstr>Slide 31</vt:lpstr>
      <vt:lpstr>Solutions: Fencing</vt:lpstr>
      <vt:lpstr>Solutions: Trail Rules</vt:lpstr>
      <vt:lpstr>Solutions: Signs and Postings</vt:lpstr>
      <vt:lpstr>Trail Construction and Maintenance</vt:lpstr>
      <vt:lpstr>Reserving Landowner Rights</vt:lpstr>
      <vt:lpstr>Assessing Value</vt:lpstr>
      <vt:lpstr>Negotiating, Drafting, and Closing the Agreement </vt:lpstr>
      <vt:lpstr>One deed or Two?</vt:lpstr>
      <vt:lpstr>Review</vt:lpstr>
      <vt:lpstr>Florida Fact</vt:lpstr>
      <vt:lpstr>Florida Trivia</vt:lpstr>
      <vt:lpstr>Answer?</vt:lpstr>
      <vt:lpstr>River to River Trail</vt:lpstr>
      <vt:lpstr>River to River Trail</vt:lpstr>
      <vt:lpstr>River to River Trail</vt:lpstr>
      <vt:lpstr>Carlton Ranch</vt:lpstr>
      <vt:lpstr>Carlton Ranch</vt:lpstr>
      <vt:lpstr>Carlton Ranch Trail</vt:lpstr>
      <vt:lpstr>Longino Ranch</vt:lpstr>
      <vt:lpstr>Longino Ranch</vt:lpstr>
      <vt:lpstr>Longino Ranch Trail</vt:lpstr>
      <vt:lpstr>Contact</vt:lpstr>
    </vt:vector>
  </TitlesOfParts>
  <Company>Stetson University College of Law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 Easements on Private Lands</dc:title>
  <dc:creator>Marshall Brannon</dc:creator>
  <cp:lastModifiedBy>Sean</cp:lastModifiedBy>
  <cp:revision>139</cp:revision>
  <cp:lastPrinted>2013-05-09T18:12:51Z</cp:lastPrinted>
  <dcterms:created xsi:type="dcterms:W3CDTF">2013-04-05T05:35:03Z</dcterms:created>
  <dcterms:modified xsi:type="dcterms:W3CDTF">2013-09-25T12:45:39Z</dcterms:modified>
</cp:coreProperties>
</file>